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0247-3DAC-466A-8C2D-6B45BAA00703}" type="datetimeFigureOut">
              <a:rPr lang="fr-CA" smtClean="0"/>
              <a:t>2022-04-21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9819-8FF3-41F9-8430-449937B2DE2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536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9819-8FF3-41F9-8430-449937B2DE27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415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9819-8FF3-41F9-8430-449937B2DE27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857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9819-8FF3-41F9-8430-449937B2DE27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458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9819-8FF3-41F9-8430-449937B2DE27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961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9008D33-B3E0-4781-BA77-EF65042B4914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E68B-16BA-412D-9521-C760196ABC66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BF64-2B48-41BB-A329-479715F7D290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B3D2-0722-45D3-BCDE-1F4B687CFD79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7265-FA91-46B2-9BEC-1CA8EF03ADC6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3250-4617-4B5A-B846-63A3A3C4C928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2BA-D2B8-4D3D-9CAA-363E7F9A3661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3A73-E2CA-4C70-9F77-1E905225B96C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E29-F64A-4CFF-9821-909F6BC5472D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B5CF-CC95-4BCA-8DFA-E19B71C20C94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565-560E-4765-BEF2-EF99C8ACD65A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9E3-1912-4AA6-AE6F-20B0EC07D7E2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5DDF-8896-4C04-897D-6A9C4463FDE4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73CC-8FA1-49B4-A4AA-F3447AC19452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133-F558-468F-9596-98E203B84CC8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37A3-1F43-418F-8B42-27169B397D66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EFDA-92C9-4786-8BF7-897DF15ECE4E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AEACA57-3EC0-4769-8ED8-A9A249E5DA69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youtu.be/SKh3dHALDpo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HDjx7Fmdw&amp;list=RDmXHDjx7Fmdw&amp;index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iocesemontreal.org/sites/default/files/ressources/Liturgie/SYNAXIS%20Avril%20-%20Mai%202022%20April%20-%20May.pdf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bfb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itions.paulines.qc.ca/" TargetMode="External"/><Relationship Id="rId5" Type="http://schemas.openxmlformats.org/officeDocument/2006/relationships/hyperlink" Target="https://mediaspaul.ca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https://www.diocesemontreal.org/fr/contribuer-miss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1953343" y="1423918"/>
            <a:ext cx="8788277" cy="2531342"/>
          </a:xfrm>
        </p:spPr>
        <p:txBody>
          <a:bodyPr>
            <a:noAutofit/>
          </a:bodyPr>
          <a:lstStyle/>
          <a:p>
            <a:r>
              <a:rPr lang="fr-C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</a:t>
            </a:r>
            <a:r>
              <a:rPr lang="fr-C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liturgie à l'heure </a:t>
            </a:r>
            <a:r>
              <a:rPr lang="fr-C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C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C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 </a:t>
            </a:r>
            <a:r>
              <a:rPr lang="fr-C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Synodalité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29286" y="530301"/>
            <a:ext cx="1487380" cy="8144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t="11362" r="4763" b="11408"/>
          <a:stretch/>
        </p:blipFill>
        <p:spPr>
          <a:xfrm>
            <a:off x="9434221" y="6158335"/>
            <a:ext cx="2382542" cy="5517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21343712">
            <a:off x="8899354" y="5083819"/>
            <a:ext cx="188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dirty="0" smtClean="0">
                <a:solidFill>
                  <a:schemeClr val="bg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Rencontre</a:t>
            </a:r>
            <a:endParaRPr lang="fr-CA" sz="2400" dirty="0">
              <a:solidFill>
                <a:schemeClr val="bg1"/>
              </a:solidFill>
              <a:latin typeface="Lucida Calligraphy" panose="03010101010101010101" pitchFamily="66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398310">
            <a:off x="6354492" y="3929001"/>
            <a:ext cx="443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b="1" dirty="0" smtClean="0">
                <a:latin typeface="Script MT Bold" panose="03040602040607080904" pitchFamily="66" charset="0"/>
                <a:cs typeface="Arial" panose="020B0604020202020204" pitchFamily="34" charset="0"/>
              </a:rPr>
              <a:t>Le Synode est une action liturgique en soi.</a:t>
            </a:r>
            <a:endParaRPr lang="fr-CA" b="1" dirty="0"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15839" y="207572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8713" y="1988740"/>
            <a:ext cx="65371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dirty="0">
                <a:solidFill>
                  <a:schemeClr val="accent2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Pourquoi un synode sur la </a:t>
            </a:r>
            <a:r>
              <a:rPr lang="fr-CA" sz="2400" b="1" dirty="0" smtClean="0">
                <a:solidFill>
                  <a:schemeClr val="accent2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synodalité ?</a:t>
            </a:r>
          </a:p>
          <a:p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 le directeur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A" sz="1600" i="1" dirty="0">
                <a:latin typeface="Arial" panose="020B0604020202020204" pitchFamily="34" charset="0"/>
                <a:cs typeface="Arial" panose="020B0604020202020204" pitchFamily="34" charset="0"/>
              </a:rPr>
              <a:t>Office for English Pastoral </a:t>
            </a:r>
            <a:r>
              <a:rPr lang="fr-C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Services,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vicaire épiscopal, ministre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Confirmation, membre du Conseil presbytéral</a:t>
            </a:r>
          </a:p>
          <a:p>
            <a:pPr algn="just"/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embre du Conseil épiscopal et administrateur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d’une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paroisse</a:t>
            </a:r>
          </a:p>
          <a:p>
            <a:pPr algn="just"/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2000" b="1" u="sng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l'abbé Raymond Lafontaine</a:t>
            </a:r>
            <a:endParaRPr lang="fr-CA" sz="2000" b="1" u="sng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0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287120" y="5757334"/>
            <a:ext cx="5095113" cy="498470"/>
          </a:xfrm>
        </p:spPr>
        <p:txBody>
          <a:bodyPr/>
          <a:lstStyle/>
          <a:p>
            <a:pPr algn="r"/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pPr algn="r"/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15839" y="207572"/>
            <a:ext cx="1487380" cy="814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1271" y="1021977"/>
            <a:ext cx="6955810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u="sng" dirty="0" smtClean="0">
                <a:solidFill>
                  <a:schemeClr val="accent2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TOURNÉS VERS L'AVENIR</a:t>
            </a:r>
            <a:endParaRPr lang="fr-CA" sz="2400" b="1" u="sng" dirty="0" smtClean="0">
              <a:solidFill>
                <a:schemeClr val="accent2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CA" sz="2000" b="1" u="sng" dirty="0" smtClean="0">
              <a:solidFill>
                <a:srgbClr val="0563C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R/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CA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Tournés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 l'avenir</a:t>
            </a:r>
            <a:r>
              <a:rPr lang="fr-CA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nous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marchons à ta lumière</a:t>
            </a:r>
            <a:r>
              <a:rPr lang="fr-CA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Fils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Dieu vivant,</a:t>
            </a:r>
          </a:p>
          <a:p>
            <a:r>
              <a:rPr lang="fr-CA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Tournés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 l'avenir</a:t>
            </a:r>
            <a:r>
              <a:rPr lang="fr-CA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comme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peuple qui espère</a:t>
            </a:r>
            <a:r>
              <a:rPr lang="fr-CA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soleil levant !</a:t>
            </a:r>
          </a:p>
          <a:p>
            <a:endParaRPr lang="fr-CA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Espérer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réveil de la terre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l'Esprit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Saint plane encore sur les eaux.</a:t>
            </a:r>
          </a:p>
          <a:p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Dieu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travaille et son œuvre est lumière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chaque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 l'univers est nouveau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R/</a:t>
            </a:r>
          </a:p>
          <a:p>
            <a:endParaRPr lang="fr-C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Espérer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contre toute espérance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chanter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Pâques au milieu de la nuit ;</a:t>
            </a:r>
          </a:p>
          <a:p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Dans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champs labourés de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souffrance fais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mûrir les moissons de la vie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R/</a:t>
            </a:r>
          </a:p>
          <a:p>
            <a:endParaRPr lang="fr-C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Espérer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grand vent de ton souffle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nous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irons où l'Esprit conduira.</a:t>
            </a:r>
          </a:p>
          <a:p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Toi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Seigneur, avec nous tu fais route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tous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ensemble avançons sur tes pas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R/</a:t>
            </a:r>
          </a:p>
          <a:p>
            <a:endParaRPr lang="fr-C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Espérer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terre nouvelle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plus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morts, plus de larmes ou de faim !</a:t>
            </a:r>
          </a:p>
          <a:p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Nos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maisons deviendront table ouverte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tu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prépares avec nous ton festin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fr-CA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CA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</a:p>
          <a:p>
            <a:pPr algn="r"/>
            <a:endParaRPr lang="fr-CA" sz="105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fr-CA" sz="105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fr-CA" sz="105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fr-CA" sz="105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fr-CA" sz="105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Auteur </a:t>
            </a:r>
            <a:r>
              <a:rPr lang="fr-CA" sz="105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Claude Bernard</a:t>
            </a:r>
          </a:p>
          <a:p>
            <a:pPr algn="r"/>
            <a:r>
              <a:rPr lang="fr-CA" sz="105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Compositeur : Jo </a:t>
            </a:r>
            <a:r>
              <a:rPr lang="fr-CA" sz="105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Akepsimas</a:t>
            </a:r>
            <a:endParaRPr lang="fr-CA" sz="105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fr-CA" sz="105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K238</a:t>
            </a:r>
            <a:endParaRPr lang="fr-CA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2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15839" y="207572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21394" y="560312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RÉFÉRENCES</a:t>
            </a:r>
            <a:endParaRPr lang="fr-CA" sz="2400" b="1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94133" y="1257316"/>
            <a:ext cx="11318386" cy="47492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fr-CA" sz="1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Missel romain, 3</a:t>
            </a:r>
            <a:r>
              <a:rPr lang="fr-CA" sz="1400" i="1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A" sz="1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édition typique 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(nouvelle traduction)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fr-CA" sz="1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Constitution </a:t>
            </a:r>
            <a:r>
              <a:rPr lang="fr-CA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liturgique sur la Liturgie 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Sacrosanctum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Concilium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fr-CA" sz="1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L’Art de célébrer la messe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Présentation générale du Missel romain.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fr-CA" sz="1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Homélie prononcée le 10 octobre 2021 lors de la Messe pour l’ouverture du Synode sur la </a:t>
            </a:r>
            <a:r>
              <a:rPr lang="fr-CA" sz="14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Synodalité</a:t>
            </a:r>
            <a:r>
              <a:rPr lang="fr-CA" sz="1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Pape François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Allocution 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prononcée le 17 octobre 2015 à l’occasion de la Commémoration du 50</a:t>
            </a:r>
            <a:r>
              <a:rPr lang="fr-CA" sz="14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 anniversaire de l’Institution du 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Synode 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évêques, Pape François </a:t>
            </a:r>
            <a:endParaRPr lang="fr-CA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fr-CA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Méditations sur </a:t>
            </a:r>
            <a:r>
              <a:rPr lang="fr-CA" sz="1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l’Église, 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de Lubac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,, 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Paris, Edition du Cerf (1985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fr-CA" sz="1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A" sz="1400" i="1" cap="none" dirty="0">
                <a:latin typeface="Arial" panose="020B0604020202020204" pitchFamily="34" charset="0"/>
                <a:cs typeface="Arial" panose="020B0604020202020204" pitchFamily="34" charset="0"/>
              </a:rPr>
              <a:t>nouvelle traduction du Missel romain. Enjeux théologiques et </a:t>
            </a:r>
            <a:r>
              <a:rPr lang="fr-CA" sz="1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pastoraux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Maison-Dieu, 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A" sz="1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A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305</a:t>
            </a:r>
            <a:r>
              <a:rPr lang="fr-CA" sz="1400" cap="none" dirty="0">
                <a:latin typeface="Arial" panose="020B0604020202020204" pitchFamily="34" charset="0"/>
                <a:cs typeface="Arial" panose="020B0604020202020204" pitchFamily="34" charset="0"/>
              </a:rPr>
              <a:t>, Éditions du Cerf (Septembre 2021)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fr-CA" sz="1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fr-CA" sz="8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fr-CA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Librairies religieuses:   </a:t>
            </a:r>
            <a:r>
              <a:rPr lang="fr-C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MÉDIASPAUL</a:t>
            </a:r>
            <a:r>
              <a:rPr lang="fr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Éditions Paulines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Bertrand, Foucher, Bélanger</a:t>
            </a:r>
            <a:endParaRPr lang="fr-C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US" sz="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Pour plus de renseignements : LD_ServiceDePastoraleLiturgique@diocesemontreal.org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Bulletin de liaison liturgique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SYNAXIS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CONTRIBUER À LA MISSION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au nom du </a:t>
            </a:r>
            <a:r>
              <a:rPr lang="en-US" sz="1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 pastorale liturgique</a:t>
            </a:r>
            <a:endParaRPr lang="fr-CA" sz="1600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8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02191" y="57452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604" y="759043"/>
            <a:ext cx="11562948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solidFill>
                  <a:schemeClr val="accent2"/>
                </a:solidFill>
                <a:latin typeface="Algerian" panose="04020705040A02060702" pitchFamily="82" charset="0"/>
              </a:rPr>
              <a:t>Prière pour le chantier d’évangélisation et le chemin synodal</a:t>
            </a:r>
          </a:p>
          <a:p>
            <a:pPr algn="ctr">
              <a:lnSpc>
                <a:spcPct val="120000"/>
              </a:lnSpc>
            </a:pPr>
            <a:endParaRPr lang="fr-CA" sz="200" dirty="0"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fr-CA" sz="4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Dieu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, Amour éternel, nous voici devant Toi, qui es Père et Fils et Saint-Esprit,</a:t>
            </a:r>
          </a:p>
          <a:p>
            <a:pPr algn="ctr">
              <a:lnSpc>
                <a:spcPct val="120000"/>
              </a:lnSpc>
            </a:pP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à travers ce chantier d’évangélisation et ce chemin synodal, répands le souffle de ton Esprit sur ton Église </a:t>
            </a:r>
            <a:endParaRPr lang="fr-CA" sz="13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dans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l’Archidiocèse de Montréal, pour le renouvellement de sa vie et de sa présence dans le monde.</a:t>
            </a:r>
          </a:p>
          <a:p>
            <a:pPr algn="ctr">
              <a:lnSpc>
                <a:spcPct val="120000"/>
              </a:lnSpc>
            </a:pP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Apprends-nous à découvrir ton projet d’amour et de bonheur pour tous les humains, </a:t>
            </a:r>
            <a:endParaRPr lang="fr-CA" sz="13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à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y participer, à marcher ensemble, à vivre en communion, à nous écouter mutuellement </a:t>
            </a:r>
            <a:endParaRPr lang="fr-CA" sz="13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sous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la conduite de l’Esprit-Saint et à mettre Jésus-Christ au centre.</a:t>
            </a:r>
          </a:p>
          <a:p>
            <a:pPr algn="ctr">
              <a:lnSpc>
                <a:spcPct val="120000"/>
              </a:lnSpc>
            </a:pP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Qu’Il nous rende attentifs à toute personne, ardents à aller à la rencontre de nos frères et sœurs </a:t>
            </a:r>
            <a:endParaRPr lang="fr-CA" sz="13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dans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l’Église, </a:t>
            </a: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aux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périphéries et dans la société.</a:t>
            </a:r>
          </a:p>
          <a:p>
            <a:pPr algn="ctr">
              <a:lnSpc>
                <a:spcPct val="120000"/>
              </a:lnSpc>
            </a:pP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Qu’Il nous donne de nous convertir sans cesse, de grandir dans notre fidélité, </a:t>
            </a:r>
            <a:endParaRPr lang="fr-CA" sz="13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sur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le chemin du service et de la sainteté. </a:t>
            </a:r>
          </a:p>
          <a:p>
            <a:pPr algn="ctr">
              <a:lnSpc>
                <a:spcPct val="120000"/>
              </a:lnSpc>
            </a:pP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Qu’il nous fasse découvrir de nouveaux chemins pour mieux participer à la mission </a:t>
            </a:r>
            <a:endParaRPr lang="fr-CA" sz="13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de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ton Fils avec foi, espérance et générosité.</a:t>
            </a:r>
          </a:p>
          <a:p>
            <a:pPr algn="ctr">
              <a:lnSpc>
                <a:spcPct val="120000"/>
              </a:lnSpc>
            </a:pP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Qu’Il touche le cœur de tous les membres du Peuple de Dieu, en particulier les familles et les personnes seules, </a:t>
            </a:r>
            <a:endParaRPr lang="fr-CA" sz="13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qu’il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nous rende capable d’entendre les souffrances et les joies, </a:t>
            </a:r>
            <a:endParaRPr lang="fr-CA" sz="13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qu’il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nous rassemble dans la participation à cette démarche synodale.</a:t>
            </a:r>
          </a:p>
          <a:p>
            <a:pPr algn="ctr">
              <a:lnSpc>
                <a:spcPct val="120000"/>
              </a:lnSpc>
            </a:pP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Toi qui connais nos péchés, nos faiblesses et nos découragements, </a:t>
            </a: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viens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à notre aide car sans Toi nous ne pouvons rien faire.</a:t>
            </a:r>
          </a:p>
          <a:p>
            <a:pPr algn="ctr">
              <a:lnSpc>
                <a:spcPct val="120000"/>
              </a:lnSpc>
            </a:pP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Que par l’intercession de Notre-Dame de Ville-Marie, nous avancions ensemble sur le chemin de la Vérité, </a:t>
            </a:r>
            <a:endParaRPr lang="fr-CA" sz="1300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et </a:t>
            </a:r>
            <a:r>
              <a:rPr lang="fr-CA" sz="1300" b="1" dirty="0">
                <a:latin typeface="Segoe Print" panose="02000600000000000000" pitchFamily="2" charset="0"/>
                <a:cs typeface="Arial" panose="020B0604020202020204" pitchFamily="34" charset="0"/>
              </a:rPr>
              <a:t>soyons des témoins fidèles de l’Amour divin. </a:t>
            </a:r>
            <a:r>
              <a:rPr lang="fr-CA" sz="13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Amen.</a:t>
            </a:r>
            <a:endParaRPr lang="fr-CA" sz="1300" b="1" dirty="0"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29487" y="182050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29301" y="996455"/>
            <a:ext cx="7274257" cy="412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INTRODUCTION</a:t>
            </a:r>
          </a:p>
          <a:p>
            <a:pPr algn="ctr"/>
            <a:endParaRPr lang="fr-CA" b="1" dirty="0" smtClean="0">
              <a:latin typeface="Algerian" panose="04020705040A02060702" pitchFamily="82" charset="0"/>
            </a:endParaRPr>
          </a:p>
          <a:p>
            <a:pPr algn="ctr"/>
            <a:endParaRPr lang="fr-CA" sz="14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CA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</a:t>
            </a:r>
            <a:r>
              <a:rPr lang="fr-CA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À GARDER À </a:t>
            </a:r>
            <a:r>
              <a:rPr lang="fr-CA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L’ESPRIT</a:t>
            </a:r>
          </a:p>
          <a:p>
            <a:pPr algn="ctr"/>
            <a:endParaRPr lang="fr-CA" sz="8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venons, depuis quelques mois, d’accueillir la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nouvelle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traduction du Missel romain en langue française; nous continuons à nous l’approprier, découvrant ses richesses et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 harmoniques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revisitant nos pratiques liturgiques afin de raviver la vie liturgique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communautés. Qu’est-ce que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Synodalité,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peut-elle nous donner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comprendre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davantage de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liturgie ? Marcher ensemble, serait-ce une excellente occasion pour raviver nos liturgies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fr-CA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fr-CA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CA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LITURGIE, UNE AFFAIRE DE TOUTES ET </a:t>
            </a:r>
            <a:r>
              <a:rPr lang="fr-CA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TOUS</a:t>
            </a:r>
          </a:p>
          <a:p>
            <a:pPr algn="just"/>
            <a:endParaRPr lang="fr-CA" sz="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787525" algn="l"/>
              </a:tabLst>
            </a:pP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liturgie n’est pas uniquement le service des clercs de l’Église. Elle est l’affaire de tout le peuple de Dieu dans sa diversité. Elle est le lieu à partir duquel on peut élaborer une réflexion appropriée sur la </a:t>
            </a:r>
            <a:r>
              <a:rPr lang="fr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Synodalité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CA" dirty="0">
              <a:latin typeface="Algerian" panose="04020705040A02060702" pitchFamily="8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31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15839" y="207572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6727" y="776317"/>
            <a:ext cx="10604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accent2"/>
                </a:solidFill>
                <a:latin typeface="Algerian" panose="04020705040A02060702" pitchFamily="82" charset="0"/>
              </a:rPr>
              <a:t>CLARIFICATION </a:t>
            </a:r>
            <a:r>
              <a:rPr lang="fr-CA" sz="24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TERMINOLOGIQUE</a:t>
            </a:r>
          </a:p>
          <a:p>
            <a:pPr algn="ctr"/>
            <a:endParaRPr lang="fr-CA" sz="1400" b="1" dirty="0">
              <a:latin typeface="Algerian" panose="04020705040A02060702" pitchFamily="82" charset="0"/>
            </a:endParaRPr>
          </a:p>
          <a:p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LA LITURGIE </a:t>
            </a:r>
            <a:r>
              <a:rPr lang="fr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CA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Elle est plus que le culte officiel de l’Église</a:t>
            </a:r>
            <a:endParaRPr lang="fr-CA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liturgie est l’œuvre du Christ glorifiant Dieu en nous sauvant</a:t>
            </a:r>
          </a:p>
          <a:p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77800" algn="l"/>
              </a:tabLst>
            </a:pPr>
            <a:r>
              <a:rPr lang="fr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SYNODALITÉ ?</a:t>
            </a:r>
          </a:p>
          <a:p>
            <a:pPr>
              <a:tabLst>
                <a:tab pos="177800" algn="l"/>
              </a:tabLst>
            </a:pPr>
            <a:endParaRPr lang="fr-CA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Invités.es à s’engager pour plus de communion, participation et mission</a:t>
            </a:r>
          </a:p>
          <a:p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Synode ?</a:t>
            </a:r>
          </a:p>
          <a:p>
            <a:pPr marL="450850" algn="just"/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algn="just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Le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terme grec</a:t>
            </a:r>
            <a:r>
              <a:rPr lang="fr-CA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Syn-hodos</a:t>
            </a:r>
            <a:r>
              <a:rPr lang="fr-CA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signifie avec sur le même chemin, la même voie. Synode évoque donc l’idée de se rassembler, mais avec comme désir principal : regarder, marcher dans la même direction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ynode d’un autre genre</a:t>
            </a:r>
          </a:p>
          <a:p>
            <a:pPr marL="450850" lvl="1" algn="just" defTabSz="450850"/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lvl="1" algn="just" defTabSz="450850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est fondamentalement question d’écouter ensemble l’Esprit et de recueillir les fruits qu’il nous donne au travers de cet exercice de discernement ecclésial.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Ceci</a:t>
            </a:r>
            <a:r>
              <a:rPr lang="fr-CA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dit,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dans le but de renouveler notre façon d’être, de travailler ensemble, d’être missionnaire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450850"/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9400" indent="-285750" defTabSz="4508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 la Synodalité dans tout ça?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1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15839" y="207572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376" y="1061315"/>
            <a:ext cx="1100009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dirty="0">
                <a:solidFill>
                  <a:schemeClr val="accent2"/>
                </a:solidFill>
                <a:latin typeface="Algerian" panose="04020705040A02060702" pitchFamily="82" charset="0"/>
              </a:rPr>
              <a:t>CLARIFICATION </a:t>
            </a:r>
            <a:r>
              <a:rPr lang="fr-CA" sz="24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TERMINOLOGIQUE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(suite)</a:t>
            </a:r>
          </a:p>
          <a:p>
            <a:pPr algn="ctr"/>
            <a:endParaRPr lang="fr-CA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SYNODALITÉ ?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(suite)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9400" indent="-285750" defTabSz="450850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Une exigence pour la réussite de notre mission</a:t>
            </a:r>
          </a:p>
          <a:p>
            <a:pPr marL="450850" defTabSz="450850"/>
            <a:endParaRPr lang="fr-CA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algn="just" defTabSz="450850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 Le monde dans lequel nous vivons, et que nous sommes appelés à aimer et à servir même dans ses contradictions, exige le renforcement des synergies dans tous les domaines de sa mission » (Pape François)</a:t>
            </a:r>
          </a:p>
          <a:p>
            <a:endParaRPr lang="fr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 doit pas être confondue avec la recherche du consensus entre diverses sensibilités ou divers courants</a:t>
            </a:r>
          </a:p>
          <a:p>
            <a:endParaRPr lang="fr-CA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 Je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répète que le Synode n’est pas un parlement, que le Synode n’est pas une enquête d’opinions ; le Synode est un moment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ecclésial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, et le protagoniste du Synode est l’Esprit-Saint. S’il n’y a pas d’Esprit, il n’y aura pas de Synode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»</a:t>
            </a:r>
          </a:p>
          <a:p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À l’écoute de l’Esprit Saint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/>
            <a:endParaRPr lang="fr-CA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La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Synodalité, c’est se mettre à l’écoute de l’Esprit-Saint </a:t>
            </a:r>
            <a:endParaRPr lang="fr-C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Pour vivre une expérience synodale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6213">
              <a:buFont typeface="Wingdings" panose="05000000000000000000" pitchFamily="2" charset="2"/>
              <a:buChar char="ü"/>
              <a:tabLst>
                <a:tab pos="450850" algn="l"/>
              </a:tabLst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temps nécessaire et suffisant </a:t>
            </a:r>
            <a:endParaRPr lang="fr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>
              <a:tabLst>
                <a:tab pos="450850" algn="l"/>
              </a:tabLst>
            </a:pP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6213" defTabSz="450850">
              <a:buFont typeface="Wingdings" panose="05000000000000000000" pitchFamily="2" charset="2"/>
              <a:buChar char="ü"/>
              <a:tabLst>
                <a:tab pos="450850" algn="l"/>
              </a:tabLst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S’écouter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en écoutant ensemble l’Esprit-Saint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8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15839" y="207572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 rot="20598096">
            <a:off x="3449489" y="872811"/>
            <a:ext cx="5005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LITURGIE: </a:t>
            </a:r>
          </a:p>
          <a:p>
            <a:r>
              <a:rPr lang="fr-CA" sz="32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        UNE VOIE </a:t>
            </a:r>
          </a:p>
          <a:p>
            <a:r>
              <a:rPr lang="fr-CA" sz="32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             POUR </a:t>
            </a:r>
          </a:p>
          <a:p>
            <a:r>
              <a:rPr lang="fr-CA" sz="32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                  MARCHER </a:t>
            </a:r>
          </a:p>
          <a:p>
            <a:r>
              <a:rPr lang="fr-CA" sz="32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                       ENSEMBLE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35661" y="3716181"/>
            <a:ext cx="5033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« Marcher ensemble » </a:t>
            </a: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n’est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si cela se fonde </a:t>
            </a: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l’écoute commune de la Parole </a:t>
            </a: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sur la célébration de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l’Eucharistie. » </a:t>
            </a:r>
            <a:endParaRPr lang="fr-CA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73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15839" y="207572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5840" y="1269241"/>
            <a:ext cx="1129368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accent2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REGARD SUR L’ÉNONCÉ  DE LA VISION </a:t>
            </a:r>
            <a:r>
              <a:rPr lang="fr-CA" sz="2400" b="1" dirty="0" smtClean="0">
                <a:solidFill>
                  <a:schemeClr val="accent2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D’ESPÉRANCE</a:t>
            </a:r>
          </a:p>
          <a:p>
            <a:pPr algn="ctr"/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fr-CA" sz="1500" b="1" dirty="0">
                <a:latin typeface="Arial" panose="020B0604020202020204" pitchFamily="34" charset="0"/>
                <a:cs typeface="Arial" panose="020B0604020202020204" pitchFamily="34" charset="0"/>
              </a:rPr>
              <a:t>En Jésus-Christ, bâtissons une Église vivifiante qui se laisse évangéliser, se fait accueillante et proche du monde.</a:t>
            </a:r>
            <a:r>
              <a:rPr lang="fr-CA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À l’instar de la Synodalité, la liturgie implique une participation effective de tous et de chacun</a:t>
            </a: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192088">
              <a:buFont typeface="Wingdings" panose="05000000000000000000" pitchFamily="2" charset="2"/>
              <a:buChar char="ü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lieu ouvert où chacun se sent chez lui et peut participer. </a:t>
            </a:r>
            <a:endParaRPr lang="fr-C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192088">
              <a:buFont typeface="Wingdings" panose="05000000000000000000" pitchFamily="2" charset="2"/>
              <a:buChar char="ü"/>
            </a:pP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192088" algn="just">
              <a:buFont typeface="Wingdings" panose="05000000000000000000" pitchFamily="2" charset="2"/>
              <a:buChar char="ü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Faire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une pause dans nos rythmes, réfréner nos angoisses pastorales pour s’arrêter et écouter. Écouter l’Esprit dans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l’adoration et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la prière. </a:t>
            </a:r>
            <a:endParaRPr lang="fr-C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192088">
              <a:buFont typeface="Wingdings" panose="05000000000000000000" pitchFamily="2" charset="2"/>
              <a:buChar char="ü"/>
            </a:pP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192088">
              <a:buFont typeface="Wingdings" panose="05000000000000000000" pitchFamily="2" charset="2"/>
              <a:buChar char="ü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Enfin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, nous avons la possibilité de devenir une Église de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proximité</a:t>
            </a:r>
          </a:p>
          <a:p>
            <a:pPr marL="531812"/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Entrer (en liturgie) comme on entre dans le Synode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ynode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se célèbre, il commence par une invocation de l’Esprit Saint. On ne peut entrer dans une telle démarche sans se mettre à l’écoute de la Parole de Dieu et des appels de Dieu pour nous, sans se rendre disponible à l’appel de l’Esprit. Mais c’est une spiritualité pratique, ecclésiale, incarnée dans des expériences, qu’il faut vivre, une spiritualité partagée avec d’autres chrétiens.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tant que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frères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sœurs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2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15839" y="207572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3081" y="1119115"/>
            <a:ext cx="1056336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CONCLUSION</a:t>
            </a:r>
          </a:p>
          <a:p>
            <a:pPr algn="ctr"/>
            <a:endParaRPr lang="fr-CA" sz="2400" dirty="0">
              <a:latin typeface="Algerian" panose="04020705040A02060702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Cohérence entre Synodalité et liturgie</a:t>
            </a: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algn="just">
              <a:tabLst>
                <a:tab pos="531813" algn="l"/>
              </a:tabLst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De même qu’on ne peut pas participer à un Synode sans y engager pleinement son cœur, son esprit, son attention et sa volonté, de même on ne peut participer fructueusement à la liturgie si on ne s’y engage pleinement, activement et consciemment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1813" algn="just">
              <a:tabLst>
                <a:tab pos="531813" algn="l"/>
              </a:tabLst>
            </a:pPr>
            <a:endParaRPr lang="fr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Extraits de la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PGMR </a:t>
            </a:r>
            <a:r>
              <a:rPr lang="fr-CA" sz="1400" dirty="0" smtClean="0">
                <a:latin typeface="Agency FB" panose="020B0503020202020204" pitchFamily="34" charset="0"/>
                <a:cs typeface="Arial" panose="020B0604020202020204" pitchFamily="34" charset="0"/>
              </a:rPr>
              <a:t>[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Présentation générale du Missel romain</a:t>
            </a:r>
            <a:r>
              <a:rPr lang="fr-CA" sz="1400" dirty="0" smtClean="0">
                <a:latin typeface="Agency FB" panose="020B0503020202020204" pitchFamily="34" charset="0"/>
                <a:cs typeface="Arial" panose="020B0604020202020204" pitchFamily="34" charset="0"/>
              </a:rPr>
              <a:t>]</a:t>
            </a:r>
            <a:endParaRPr lang="fr-C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531813" algn="l"/>
              </a:tabLst>
            </a:pP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1" algn="just"/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« Les gestes et les attitudes du corps, tant ceux du prêtre, du diacre ou des ministres, que ceux du peuple doivent viser à ce que toute la célébration manifeste une belle et noble simplicité, que soit perçue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toute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la vraie signification de ses diverses parties et que soit favorisée la participation de tous. On devra donc être attentif aux normes de cette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présentation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générale et à la pratique reçue du rite romain ainsi qu’au bien commun spirituel du peuple de Dieu, plutôt qu’à ses goûts personnels et à son propre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jugement. »</a:t>
            </a:r>
          </a:p>
          <a:p>
            <a:pPr marL="531813" lvl="1" algn="just"/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1" algn="just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 Les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attitudes communes à observer par tous les participants sont un signe de l’unité des membres de la communauté chrétienne rassemblée dans la sainte Liturgie; en effet, elles expriment et développent l´esprit et la sensibilité des participants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»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8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9665" r="13327" b="13540"/>
          <a:stretch/>
        </p:blipFill>
        <p:spPr>
          <a:xfrm>
            <a:off x="115839" y="207572"/>
            <a:ext cx="1487380" cy="8144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05333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4024" y="1119116"/>
            <a:ext cx="1060430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CONCLUSION</a:t>
            </a:r>
            <a:r>
              <a:rPr lang="fr-CA" sz="2400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(suite)</a:t>
            </a:r>
          </a:p>
          <a:p>
            <a:pPr algn="ctr"/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Extraits de la PGMR </a:t>
            </a:r>
            <a:r>
              <a:rPr lang="fr-CA" sz="1400" dirty="0" smtClean="0">
                <a:latin typeface="Agency FB" panose="020B0503020202020204" pitchFamily="34" charset="0"/>
                <a:cs typeface="Arial" panose="020B0604020202020204" pitchFamily="34" charset="0"/>
              </a:rPr>
              <a:t>[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Présentation générale du Missel 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romain</a:t>
            </a:r>
            <a:r>
              <a:rPr lang="fr-CA" sz="1400" dirty="0" smtClean="0">
                <a:latin typeface="Agency FB" panose="020B0503020202020204" pitchFamily="34" charset="0"/>
                <a:cs typeface="Arial" panose="020B0604020202020204" pitchFamily="34" charset="0"/>
              </a:rPr>
              <a:t>]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(suite)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/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1" algn="just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Le silence sacré fait partie de la célébration : il doit aussi être observé en son temps. Sa nature dépend du moment où il trouve place dans chaque célébration. En effet, pendant l’acte pénitentiel et après l´invitation à prier, chacun se recueille; après une lecture ou l´homélie, on médite brièvement ce qu´on a entendu; après la communion, le silence permet la louange et la prière intérieure. »</a:t>
            </a:r>
          </a:p>
          <a:p>
            <a:pPr marL="531813" lvl="1" algn="just"/>
            <a:endParaRPr lang="fr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1" algn="just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 Dès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avant la célébration elle-même, il est bon de garder le silence dans l’église, à la sacristie et dans les lieux avoisinants, pour que tous se disposent à célébrer les saints mystères religieusement et selon les rites. »</a:t>
            </a:r>
          </a:p>
          <a:p>
            <a:pPr lvl="1" algn="ctr"/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719" y="0"/>
            <a:ext cx="1028800" cy="10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92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709</TotalTime>
  <Words>1084</Words>
  <Application>Microsoft Office PowerPoint</Application>
  <PresentationFormat>Grand écran</PresentationFormat>
  <Paragraphs>184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Agency FB</vt:lpstr>
      <vt:lpstr>Algerian</vt:lpstr>
      <vt:lpstr>Arial</vt:lpstr>
      <vt:lpstr>Bradley Hand ITC</vt:lpstr>
      <vt:lpstr>Calibri</vt:lpstr>
      <vt:lpstr>Impact</vt:lpstr>
      <vt:lpstr>Lucida Calligraphy</vt:lpstr>
      <vt:lpstr>Script MT Bold</vt:lpstr>
      <vt:lpstr>Segoe Print</vt:lpstr>
      <vt:lpstr>Times New Roman</vt:lpstr>
      <vt:lpstr>Wingdings</vt:lpstr>
      <vt:lpstr>Grand événement</vt:lpstr>
      <vt:lpstr>La liturgie à l'heure  de la Synodalité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liturgie à l'heure  de la Synodalité</dc:title>
  <dc:creator>Louisa Chiarella</dc:creator>
  <cp:lastModifiedBy>Louisa Chiarella</cp:lastModifiedBy>
  <cp:revision>57</cp:revision>
  <dcterms:created xsi:type="dcterms:W3CDTF">2022-02-10T21:13:40Z</dcterms:created>
  <dcterms:modified xsi:type="dcterms:W3CDTF">2022-04-21T20:35:35Z</dcterms:modified>
</cp:coreProperties>
</file>